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Nosso projeto foi sobre o tema “Toonify – Cartoon Photo Effect Application”. Meu nome é Estevam, ele é o Marcos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tema é interessante pois com o aumento dos smartphones, todos tem acesso a uma câmera e com isso fotos são bem mais frequentes, assim como a curiosidade de edita-las</a:t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Começa com K centros aleatórios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Itera sobre centros de massa calculados em M-step e classifica seus arredores em E-step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Basicamente ele fica iterando sobre centros de massa e classificando seus arredores.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Nesse esquema é bem tranquilho de vizualizar.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 começa escolhendo aleatóriamente K pontos do conjunto de pontos d</a:t>
            </a:r>
            <a:r>
              <a:rPr lang="pt-BR"/>
              <a:t>isponíveis para serem nossos primeiros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“centroids”</a:t>
            </a:r>
            <a:r>
              <a:rPr lang="pt-BR"/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 ele entra na iteração, onde faz o que chamam de E-step ou Extraction Step e classifica os arredores do “centroid”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Então realiza o M-Step ou Maximization Step, onde ele recalcula os centroids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Envio suas coordenadas RGB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shape dimension can be -1. In this case, the value is inferred from the length of the array and remaining dimensions.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4k sofre uma cartoonização interna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Notar como ondas, no aspecto geral, não receberam o efeito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Redimensiono a imagem usando a interpolação cubica – preserva mais as bordas que os outros métodos da lib do opencv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Faço uma interpolação cúbica. Area&amp;nearest algorithms criam bordas mais irregulares, bordas que mais pareciam com "blocos" enquanto o linear suaviza as bordas. E o cubic e Lanczos preservam as bordas, escolhemos o cubic pois entre ele e o Lanczos, o Lanczos se mostra mais lento em todos os testes e não tem tanta diferença em relação ao cubic. O cubic é coisa de 6 vezes mais rápido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um filtro cartoon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Visamos um efeito visual agradável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Nós preocupamos com a velocidade em que isso é feito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Primeiro de tudo, nosso objetivo foi o de criar um filtro capaz de aplicar um efeito de Cartoonização sobre imagens, como a dessa foto retirada do próprio paper. Visando, claro, o efeito visual sobre a imagem e a velocidade com que isso é feito.</a:t>
            </a:r>
            <a:endParaRPr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"exempli gratia"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foi nossa principal referência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Nossa principal referência foi o paper do Kevin Dade da Universidade de Stanford, o qual nos deu uma boa ideia da direção que devíamos tomar. Sobre o algoritmo o que ele basicamente diz é: “O processo para produzir um efeito cartoon é divido em 2 ramos, um para detectar e acentuar as bordas e o outro para suavizar e quantizar as cores na imagem. No final, combinamos as imagens resultantes para alcançar esse efeito.”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Dito isso, as principais funções que utilizamos para cumprir essa tarefa foram essas:</a:t>
            </a:r>
            <a:endParaRPr/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 um filtro de mediana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Ruídos atrapalham a detecção de bordas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Consequência de suavização da imagem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medianBlur apenas aplica um filtro de mediana na imagem. Fazemos isso buscando reduzir ruídos que podem haver na imagem, o quais, prejudicariam a detecção de bordas que acontece em seguida e outro efeito é que a imagem acaba sendo suavizada.</a:t>
            </a:r>
            <a:endParaRPr/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Lida bem com falsas bordas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Retorna bordas finas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seguida aplicamos, encima da imagem resultado do filtro da mediana, o algoritmo de Canny para detecção de bordas, visto que ele lida muito bem com falsas-bordas e nos retorna as bordas finas que desejamos pro resultado final.</a:t>
            </a:r>
            <a:endParaRPr/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Detalhes restantes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Após extrairmos as bordas, pegamos a mesma imagem resultante do filtro da mediana e passamos um filtro bilateral visando remover detalhes que restaram na imagem. Nessa imagem pode não estar muito claro o efeito desse filtro, mas **passa slide**</a:t>
            </a:r>
            <a:endParaRPr/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Brilho das ondas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Detalhes nas montanhas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Aqui podemos ver claramente os efeitos dele. Notem o brilho das “ondas” na água. Eles somem, fazendo parecer que o lago não tem movimento nenhum na água. As montanhas lá atrás também mudam.</a:t>
            </a:r>
            <a:endParaRPr/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Quantiza cores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último, porém não menos importante, temos </a:t>
            </a:r>
            <a:r>
              <a:rPr lang="pt-BR"/>
              <a:t>a função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k-means que é </a:t>
            </a:r>
            <a:r>
              <a:rPr lang="pt-BR"/>
              <a:t>a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responsável pela quantização das cores na imagem e a maneira com que el</a:t>
            </a:r>
            <a:r>
              <a:rPr lang="pt-BR"/>
              <a:t>a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faz isso é bem interessante.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shape dimension can be -1. In this case, the value is inferred from the length of the array and remaining dimensions.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Shape 86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Panorâmica com Legenda">
  <p:cSld name="Foto Panorâmica com Legenda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Shape 93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Legenda">
  <p:cSld name="Título e Legend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 com Legenda">
  <p:cSld name="Citação com Legenda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 de Imagem">
  <p:cSld name="3 Colunas de Imagem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Shape 128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Shape 1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">
  <p:cSld name="3 Coluna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48" name="Shape 4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Shape 4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Shape 5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s.stanford.edu/file/druid:yt916dh6570/Dade_Toonify.pdf" TargetMode="External"/><Relationship Id="rId4" Type="http://schemas.openxmlformats.org/officeDocument/2006/relationships/hyperlink" Target="http://homepages.inf.ed.ac.uk/rbf/CVonline/LOCAL_COPIES/MANDUCHI1/Bilateral_Filtering.html" TargetMode="External"/><Relationship Id="rId5" Type="http://schemas.openxmlformats.org/officeDocument/2006/relationships/hyperlink" Target="https://jakevdp.github.io/PythonDataScienceHandbook/05.11-k-means.html" TargetMode="External"/><Relationship Id="rId6" Type="http://schemas.openxmlformats.org/officeDocument/2006/relationships/hyperlink" Target="https://docs.opencv.org/3.1.0/index.html" TargetMode="External"/><Relationship Id="rId7" Type="http://schemas.openxmlformats.org/officeDocument/2006/relationships/hyperlink" Target="https://wallpaperscraf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1154955" y="99419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Gothic"/>
              <a:buNone/>
            </a:pPr>
            <a:r>
              <a:rPr b="1" i="0" lang="pt-BR" sz="7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Toonify</a:t>
            </a:r>
            <a:r>
              <a:rPr b="0" i="0" lang="pt-BR" sz="7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br>
              <a:rPr b="0" i="0" lang="pt-BR" sz="7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pt-B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Cartoon Photo Effect Application</a:t>
            </a:r>
            <a:endParaRPr b="0" i="0" sz="4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210893" y="5720699"/>
            <a:ext cx="9769720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</a:pPr>
            <a:r>
              <a:rPr b="0" i="0" lang="pt-BR" sz="16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ESTEVAM GALVÃO ALBUQUERQUE – ENGENHARIA DE COMPUTAÇÃO, UNIVERSIDADE DE BRASÍLIA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</a:pPr>
            <a:r>
              <a:rPr b="0" i="0" lang="pt-BR" sz="16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MARCOS PAULO M. B. DINIZ – ENGENHARIA DE COMPUTAÇÃO, UNIVERSIDADE DE BRASÍLIA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cv2.kmeans</a:t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135146" y="1215154"/>
            <a:ext cx="3787565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Advinhar K “centroids” aleatórios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59717"/>
            <a:ext cx="12192000" cy="3166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3922711" y="1276530"/>
            <a:ext cx="3995318" cy="2553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3667229" y="1137973"/>
            <a:ext cx="7278558" cy="2286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Repetir:</a:t>
            </a:r>
            <a:endParaRPr/>
          </a:p>
          <a:p>
            <a:pPr indent="-22860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E-Step: classificar cada ponto com base no seu “centroid” mais próximo</a:t>
            </a:r>
            <a:endParaRPr/>
          </a:p>
          <a:p>
            <a:pPr indent="-22860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M-Step: Recalcular os “centroids” com base nos pontos já classificados</a:t>
            </a:r>
            <a:endParaRPr/>
          </a:p>
          <a:p>
            <a:pPr indent="-13716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Comparação do exemplo</a:t>
            </a:r>
            <a:endParaRPr/>
          </a:p>
        </p:txBody>
      </p:sp>
      <p:pic>
        <p:nvPicPr>
          <p:cNvPr id="233" name="Shape 2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0" y="2439194"/>
            <a:ext cx="605213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41575"/>
            <a:ext cx="605213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 de alta resolução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46111" y="2209800"/>
            <a:ext cx="3300247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Problema: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aspecto visual do algoritmo em imagens de alta resolução é prejudicado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Solução proposta: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Diminuir o tamanho da imagem afim de reduzir sua resolução e então aplicar o algoritmo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257" y="2209801"/>
            <a:ext cx="7458632" cy="419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Imagens de alta resolução</a:t>
            </a:r>
            <a:endParaRPr/>
          </a:p>
        </p:txBody>
      </p:sp>
      <p:pic>
        <p:nvPicPr>
          <p:cNvPr id="249" name="Shape 2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39194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4157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</a:pPr>
            <a:r>
              <a:rPr b="0" i="0" lang="pt-BR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Média</a:t>
            </a:r>
            <a:endParaRPr/>
          </a:p>
        </p:txBody>
      </p:sp>
      <p:sp>
        <p:nvSpPr>
          <p:cNvPr id="258" name="Shape 258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893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7,19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acima do imaginado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de avaliação</a:t>
            </a:r>
            <a:endParaRPr sz="1800"/>
          </a:p>
          <a:p>
            <a:pPr indent="-2146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Shape 25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</a:pPr>
            <a:r>
              <a:rPr b="0" i="0" lang="pt-BR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Pior</a:t>
            </a:r>
            <a:endParaRPr/>
          </a:p>
        </p:txBody>
      </p:sp>
      <p:sp>
        <p:nvSpPr>
          <p:cNvPr id="260" name="Shape 260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893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4,60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 diferentes com tonalidades de cores parecidas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Formas não bem definidas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Muitos detalhes</a:t>
            </a:r>
            <a:endParaRPr sz="1800"/>
          </a:p>
        </p:txBody>
      </p:sp>
      <p:sp>
        <p:nvSpPr>
          <p:cNvPr id="261" name="Shape 261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</a:pPr>
            <a:r>
              <a:rPr b="0" i="0" lang="pt-BR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</a:t>
            </a:r>
            <a:endParaRPr/>
          </a:p>
        </p:txBody>
      </p:sp>
      <p:sp>
        <p:nvSpPr>
          <p:cNvPr id="262" name="Shape 26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893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9,43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vivas</a:t>
            </a:r>
            <a:endParaRPr sz="1800"/>
          </a:p>
          <a:p>
            <a:pPr indent="-3289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Colorida</a:t>
            </a:r>
            <a:endParaRPr sz="1800"/>
          </a:p>
          <a:p>
            <a:pPr indent="-2146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46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46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463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646111" y="452718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pic>
        <p:nvPicPr>
          <p:cNvPr id="269" name="Shape 2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167" y="1623414"/>
            <a:ext cx="2849243" cy="506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1591" y="1623414"/>
            <a:ext cx="2849242" cy="506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646110" y="1069546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Piores resultados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646111" y="452718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pic>
        <p:nvPicPr>
          <p:cNvPr id="277" name="Shape 2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0" y="2451532"/>
            <a:ext cx="6052130" cy="340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53913"/>
            <a:ext cx="6052130" cy="340432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646110" y="1069546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Piores resultados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646111" y="452718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pic>
        <p:nvPicPr>
          <p:cNvPr id="286" name="Shape 2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0" y="2451532"/>
            <a:ext cx="6052130" cy="340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53913"/>
            <a:ext cx="6052130" cy="340432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646110" y="1069546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Melhores resultados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646111" y="452718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pic>
        <p:nvPicPr>
          <p:cNvPr id="294" name="Shape 2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0" y="2451532"/>
            <a:ext cx="6052200" cy="34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53925"/>
            <a:ext cx="6052200" cy="34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646110" y="1069546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Melhores resultados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646111" y="452718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pic>
        <p:nvPicPr>
          <p:cNvPr id="302" name="Shape 30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0" y="2451532"/>
            <a:ext cx="6052130" cy="3404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453913"/>
            <a:ext cx="6052130" cy="3404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646110" y="1069546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Melhores resultados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6489" y="1853248"/>
            <a:ext cx="28194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" type="body"/>
          </p:nvPr>
        </p:nvSpPr>
        <p:spPr>
          <a:xfrm>
            <a:off x="646111" y="1555613"/>
            <a:ext cx="7310773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Efeito visual satisfatório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aprovação geral com uma nota acima de 7</a:t>
            </a:r>
            <a:endParaRPr/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Velocidade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Cartoonizar uma imagem HD em até 5 segundos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646111" y="452718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</a:t>
            </a:r>
            <a:endParaRPr/>
          </a:p>
        </p:txBody>
      </p:sp>
      <p:pic>
        <p:nvPicPr>
          <p:cNvPr id="311" name="Shape 3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2612" y="2003425"/>
            <a:ext cx="3843508" cy="38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5879" y="2003425"/>
            <a:ext cx="3843509" cy="38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646110" y="1069546"/>
            <a:ext cx="9404723" cy="7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Bônus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103312" y="2052919"/>
            <a:ext cx="8946541" cy="280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algoritmo não satisfaz todo tipo de conteúdo – e.g. imagens de rostos – mas em geral tem uma boa resposta, principalmente em casos que há presença de cores mais vivas e pouca variação de formas – e.g. fotos de frutas e balões –.</a:t>
            </a:r>
            <a:endParaRPr/>
          </a:p>
          <a:p>
            <a:pPr indent="-2413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 atingidos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Nota média: 7,19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Velocidade média: 4,06 segundos/imagem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5004753"/>
            <a:ext cx="55340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0136" y="5004753"/>
            <a:ext cx="5534024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Referências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Century Gothic"/>
              <a:buAutoNum type="arabicPeriod"/>
            </a:pPr>
            <a:r>
              <a:rPr b="0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Kevin Dade – Toonify</a:t>
            </a:r>
            <a:endParaRPr b="0" i="1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Century Gothic"/>
              <a:buAutoNum type="arabicPeriod"/>
            </a:pPr>
            <a:r>
              <a:rPr b="0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Bilateral Filtering for Gray and Color Images</a:t>
            </a:r>
            <a:endParaRPr b="0" i="1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Century Gothic"/>
              <a:buAutoNum type="arabicPeriod"/>
            </a:pPr>
            <a:r>
              <a:rPr b="0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In Depth: k-means Clustering</a:t>
            </a:r>
            <a:endParaRPr b="0" i="1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Century Gothic"/>
              <a:buAutoNum type="arabicPeriod"/>
            </a:pPr>
            <a:r>
              <a:rPr b="0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Docs OpenCV</a:t>
            </a:r>
            <a:endParaRPr b="0" i="1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Century Gothic"/>
              <a:buAutoNum type="arabicPeriod"/>
            </a:pPr>
            <a:r>
              <a:rPr b="0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Banco de Imagens</a:t>
            </a:r>
            <a:endParaRPr b="0" i="1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Principal Referência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Paper  - Kevin Dade, Stanford University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76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“The process to produce the cartoon effect is divided into two branches- one for detecting and boldening the edges, and one for smoothing and quantizing the colors in the image. At the end, the resulting images are combined to achieve the effect.”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082" y="4533899"/>
            <a:ext cx="6477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funções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103313" y="2052918"/>
            <a:ext cx="4992688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cv2.medianBlur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cv2.Canny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cv2.bilateralFilter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Char char="▶"/>
            </a:pPr>
            <a:r>
              <a:rPr b="0" i="0" lang="pt-BR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cv2.kmeans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740" y="1714500"/>
            <a:ext cx="600826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Funções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103313" y="2052918"/>
            <a:ext cx="4992688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cv2.medianBlur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Redução de ruídos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Suavização da imagem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740" y="1714500"/>
            <a:ext cx="600826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Funções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103313" y="2052918"/>
            <a:ext cx="4992688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cv2.Canny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bordas</a:t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740" y="1714500"/>
            <a:ext cx="6008260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Funções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103313" y="2052918"/>
            <a:ext cx="4992688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cv2.bilateralFilter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Eliminação de detalhes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741" y="1714500"/>
            <a:ext cx="6008258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646111" y="452718"/>
            <a:ext cx="4776121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cv2.bilateralFilter</a:t>
            </a:r>
            <a:endParaRPr/>
          </a:p>
        </p:txBody>
      </p:sp>
      <p:pic>
        <p:nvPicPr>
          <p:cNvPr id="208" name="Shape 2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166" y="1380177"/>
            <a:ext cx="7658429" cy="508813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6416765" y="6468311"/>
            <a:ext cx="5775235" cy="389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</a:pPr>
            <a:r>
              <a:rPr b="0" i="0" lang="pt-BR" sz="12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https://upload.wikimedia.org/wikipedia/commons/b/b0/Bilateral_Filter.jpg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pt-BR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Funções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1103313" y="2052918"/>
            <a:ext cx="4992688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</a:pPr>
            <a:r>
              <a:rPr b="0" i="0" lang="pt-BR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cv2.kmeans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Quantização das cores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740" y="1714500"/>
            <a:ext cx="6008260" cy="34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Í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